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70" r:id="rId7"/>
    <p:sldId id="271" r:id="rId8"/>
    <p:sldId id="272" r:id="rId9"/>
    <p:sldId id="260" r:id="rId10"/>
    <p:sldId id="261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4B44-0EC4-4154-8DBA-4F3587DB3C86}" type="datetimeFigureOut">
              <a:rPr lang="nl-NL" smtClean="0"/>
              <a:pPr/>
              <a:t>25-9-2015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62275-69FA-431B-AFCC-3007EB8169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4B44-0EC4-4154-8DBA-4F3587DB3C86}" type="datetimeFigureOut">
              <a:rPr lang="nl-NL" smtClean="0"/>
              <a:pPr/>
              <a:t>25-9-2015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62275-69FA-431B-AFCC-3007EB8169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4B44-0EC4-4154-8DBA-4F3587DB3C86}" type="datetimeFigureOut">
              <a:rPr lang="nl-NL" smtClean="0"/>
              <a:pPr/>
              <a:t>25-9-2015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62275-69FA-431B-AFCC-3007EB8169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4B44-0EC4-4154-8DBA-4F3587DB3C86}" type="datetimeFigureOut">
              <a:rPr lang="nl-NL" smtClean="0"/>
              <a:pPr/>
              <a:t>25-9-2015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62275-69FA-431B-AFCC-3007EB8169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4B44-0EC4-4154-8DBA-4F3587DB3C86}" type="datetimeFigureOut">
              <a:rPr lang="nl-NL" smtClean="0"/>
              <a:pPr/>
              <a:t>25-9-2015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62275-69FA-431B-AFCC-3007EB8169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4B44-0EC4-4154-8DBA-4F3587DB3C86}" type="datetimeFigureOut">
              <a:rPr lang="nl-NL" smtClean="0"/>
              <a:pPr/>
              <a:t>25-9-2015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62275-69FA-431B-AFCC-3007EB8169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4B44-0EC4-4154-8DBA-4F3587DB3C86}" type="datetimeFigureOut">
              <a:rPr lang="nl-NL" smtClean="0"/>
              <a:pPr/>
              <a:t>25-9-2015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62275-69FA-431B-AFCC-3007EB8169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4B44-0EC4-4154-8DBA-4F3587DB3C86}" type="datetimeFigureOut">
              <a:rPr lang="nl-NL" smtClean="0"/>
              <a:pPr/>
              <a:t>25-9-2015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62275-69FA-431B-AFCC-3007EB8169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4B44-0EC4-4154-8DBA-4F3587DB3C86}" type="datetimeFigureOut">
              <a:rPr lang="nl-NL" smtClean="0"/>
              <a:pPr/>
              <a:t>25-9-2015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62275-69FA-431B-AFCC-3007EB8169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4B44-0EC4-4154-8DBA-4F3587DB3C86}" type="datetimeFigureOut">
              <a:rPr lang="nl-NL" smtClean="0"/>
              <a:pPr/>
              <a:t>25-9-2015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62275-69FA-431B-AFCC-3007EB8169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4B44-0EC4-4154-8DBA-4F3587DB3C86}" type="datetimeFigureOut">
              <a:rPr lang="nl-NL" smtClean="0"/>
              <a:pPr/>
              <a:t>25-9-2015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62275-69FA-431B-AFCC-3007EB8169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24B44-0EC4-4154-8DBA-4F3587DB3C86}" type="datetimeFigureOut">
              <a:rPr lang="nl-NL" smtClean="0"/>
              <a:pPr/>
              <a:t>25-9-2015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62275-69FA-431B-AFCC-3007EB8169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FAYPqLIAlo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Tijdvak 9:</a:t>
            </a:r>
            <a:br>
              <a:rPr lang="nl-NL" dirty="0" smtClean="0"/>
            </a:br>
            <a:r>
              <a:rPr lang="nl-NL" dirty="0" smtClean="0"/>
              <a:t>De tijd van wereldoorlogen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Hoofdstuk 12</a:t>
            </a:r>
          </a:p>
          <a:p>
            <a:r>
              <a:rPr lang="nl-NL" dirty="0" smtClean="0"/>
              <a:t>Paragraaf 12.1</a:t>
            </a:r>
          </a:p>
          <a:p>
            <a:r>
              <a:rPr lang="nl-NL" dirty="0" smtClean="0"/>
              <a:t>Nazi-Duitsland en het fascisme in Europa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u="sng" dirty="0" smtClean="0"/>
              <a:t>Fascisme /</a:t>
            </a:r>
            <a:r>
              <a:rPr lang="nl-NL" b="1" u="sng" dirty="0" err="1" smtClean="0"/>
              <a:t>nationaal-socialisme</a:t>
            </a:r>
            <a:r>
              <a:rPr lang="nl-NL" b="1" u="sng" dirty="0" smtClean="0"/>
              <a:t> is populair in Europa in de jaren ‘20 ‘30</a:t>
            </a:r>
            <a:endParaRPr lang="nl-NL" b="1" u="sng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Omdat:</a:t>
            </a:r>
          </a:p>
          <a:p>
            <a:r>
              <a:rPr lang="nl-NL" dirty="0" smtClean="0"/>
              <a:t>Vernederende </a:t>
            </a:r>
            <a:r>
              <a:rPr lang="nl-NL" dirty="0" smtClean="0"/>
              <a:t>vredesverdragen </a:t>
            </a:r>
            <a:r>
              <a:rPr lang="nl-NL" dirty="0" smtClean="0"/>
              <a:t>(It + Du</a:t>
            </a:r>
            <a:r>
              <a:rPr lang="nl-NL" dirty="0" smtClean="0"/>
              <a:t>) en ‘verlies’ na WO I</a:t>
            </a:r>
            <a:endParaRPr lang="nl-NL" dirty="0" smtClean="0"/>
          </a:p>
          <a:p>
            <a:r>
              <a:rPr lang="nl-NL" dirty="0" smtClean="0"/>
              <a:t>Angst</a:t>
            </a:r>
            <a:r>
              <a:rPr lang="nl-NL" dirty="0" smtClean="0"/>
              <a:t> </a:t>
            </a:r>
            <a:r>
              <a:rPr lang="nl-NL" dirty="0" smtClean="0"/>
              <a:t>voor communisme</a:t>
            </a:r>
          </a:p>
          <a:p>
            <a:r>
              <a:rPr lang="nl-NL" dirty="0" smtClean="0"/>
              <a:t>Teleurgesteld in democratie</a:t>
            </a:r>
          </a:p>
          <a:p>
            <a:pPr>
              <a:buNone/>
            </a:pPr>
            <a:r>
              <a:rPr lang="nl-NL" dirty="0" smtClean="0"/>
              <a:t>	</a:t>
            </a:r>
            <a:r>
              <a:rPr lang="nl-NL" b="1" i="1" dirty="0" smtClean="0"/>
              <a:t>Italië</a:t>
            </a:r>
            <a:r>
              <a:rPr lang="nl-NL" i="1" dirty="0" smtClean="0"/>
              <a:t> (1926 fascistisch) + </a:t>
            </a:r>
            <a:r>
              <a:rPr lang="nl-NL" b="1" i="1" dirty="0" smtClean="0"/>
              <a:t>Portugal</a:t>
            </a:r>
            <a:r>
              <a:rPr lang="nl-NL" i="1" dirty="0" smtClean="0"/>
              <a:t> (1928 fascistisch) + </a:t>
            </a:r>
            <a:r>
              <a:rPr lang="nl-NL" b="1" i="1" dirty="0" smtClean="0"/>
              <a:t>Duitsland </a:t>
            </a:r>
            <a:r>
              <a:rPr lang="nl-NL" i="1" dirty="0" smtClean="0"/>
              <a:t>(1933 nationaal socialistisch) + </a:t>
            </a:r>
            <a:r>
              <a:rPr lang="nl-NL" b="1" i="1" dirty="0" smtClean="0"/>
              <a:t>Spanje</a:t>
            </a:r>
            <a:r>
              <a:rPr lang="nl-NL" i="1" dirty="0" smtClean="0"/>
              <a:t> (1936 fascistisch)</a:t>
            </a:r>
            <a:endParaRPr lang="nl-NL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Nationaalsocialisme is een totalitaire ideologie: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997152"/>
          </a:xfrm>
        </p:spPr>
        <p:txBody>
          <a:bodyPr>
            <a:normAutofit fontScale="85000" lnSpcReduction="20000"/>
          </a:bodyPr>
          <a:lstStyle/>
          <a:p>
            <a:r>
              <a:rPr lang="nl-NL" b="1" u="sng" dirty="0" smtClean="0"/>
              <a:t>Politiek gebied</a:t>
            </a:r>
            <a:r>
              <a:rPr lang="nl-NL" dirty="0" smtClean="0"/>
              <a:t>: alleen de nationaalsocialistische partij is toegestaan. Politieke tegenstanders worden vervolgd / opgesloten / gedood. </a:t>
            </a:r>
          </a:p>
          <a:p>
            <a:r>
              <a:rPr lang="nl-NL" b="1" u="sng" dirty="0" smtClean="0"/>
              <a:t>Economisch gebied</a:t>
            </a:r>
            <a:r>
              <a:rPr lang="nl-NL" dirty="0" smtClean="0"/>
              <a:t>: geleide economie = vrije markt economie en enkele zaken worden door de staat geleid. </a:t>
            </a:r>
          </a:p>
          <a:p>
            <a:r>
              <a:rPr lang="nl-NL" b="1" u="sng" dirty="0" smtClean="0"/>
              <a:t>Cultureel gebied: </a:t>
            </a:r>
            <a:r>
              <a:rPr lang="nl-NL" b="1" u="sng" dirty="0" smtClean="0">
                <a:solidFill>
                  <a:srgbClr val="FF0000"/>
                </a:solidFill>
              </a:rPr>
              <a:t>Rijkscultuurkamer</a:t>
            </a:r>
            <a:r>
              <a:rPr lang="nl-NL" b="1" u="sng" dirty="0" smtClean="0"/>
              <a:t> </a:t>
            </a:r>
            <a:r>
              <a:rPr lang="nl-NL" sz="2600" i="1" dirty="0" smtClean="0"/>
              <a:t>(alle kunstenaars moeten hierbij zijn aangesloten), </a:t>
            </a:r>
            <a:r>
              <a:rPr lang="nl-NL" dirty="0" smtClean="0"/>
              <a:t>propaganda / scholing en massaorganisaties (</a:t>
            </a:r>
            <a:r>
              <a:rPr lang="nl-NL" dirty="0" smtClean="0">
                <a:solidFill>
                  <a:srgbClr val="FF0000"/>
                </a:solidFill>
              </a:rPr>
              <a:t>Hitlerjugend</a:t>
            </a:r>
            <a:r>
              <a:rPr lang="nl-NL" dirty="0" smtClean="0"/>
              <a:t>) zorgen voor indoctrinatie van de bevolking. </a:t>
            </a:r>
          </a:p>
          <a:p>
            <a:r>
              <a:rPr lang="nl-NL" b="1" u="sng" dirty="0" smtClean="0"/>
              <a:t>Sociaal gebied</a:t>
            </a:r>
            <a:r>
              <a:rPr lang="nl-NL" dirty="0" smtClean="0"/>
              <a:t>: de staat bepaald de rollen van mensen in de maatschappij: verheerlijking van soldaten. Vrouwen zijn </a:t>
            </a:r>
            <a:r>
              <a:rPr lang="nl-NL" sz="3300" dirty="0" smtClean="0"/>
              <a:t>ondergeschikt. Enkele groepen (joden, zigeuners en gehandicapten) hebben geen burgerrechten. </a:t>
            </a:r>
            <a:endParaRPr lang="nl-NL" sz="2800" dirty="0" smtClean="0"/>
          </a:p>
          <a:p>
            <a:endParaRPr lang="nl-NL" dirty="0"/>
          </a:p>
        </p:txBody>
      </p:sp>
      <p:sp>
        <p:nvSpPr>
          <p:cNvPr id="4" name="Liggende oorkonde 3"/>
          <p:cNvSpPr/>
          <p:nvPr/>
        </p:nvSpPr>
        <p:spPr>
          <a:xfrm rot="20991914">
            <a:off x="859632" y="2047550"/>
            <a:ext cx="7424735" cy="299049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De burgers worden in de gaten gehouden door de geheime politie (</a:t>
            </a:r>
            <a:r>
              <a:rPr lang="nl-NL" dirty="0" err="1" smtClean="0"/>
              <a:t>gestapo</a:t>
            </a:r>
            <a:r>
              <a:rPr lang="nl-NL" smtClean="0"/>
              <a:t>), </a:t>
            </a:r>
            <a:r>
              <a:rPr lang="nl-NL" dirty="0" smtClean="0"/>
              <a:t>SS, enz. Verdachten worden zonder goed proces vervolgd. 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1420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 smtClean="0"/>
              <a:t>Examenvraag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Zowel het communisme als het fascisme hebben een totalitair karakter</a:t>
            </a:r>
            <a:r>
              <a:rPr lang="nl-NL" dirty="0" smtClean="0"/>
              <a:t>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>
                <a:solidFill>
                  <a:srgbClr val="FF0000"/>
                </a:solidFill>
              </a:rPr>
              <a:t>Leg </a:t>
            </a:r>
            <a:r>
              <a:rPr lang="nl-NL" dirty="0">
                <a:solidFill>
                  <a:srgbClr val="FF0000"/>
                </a:solidFill>
              </a:rPr>
              <a:t>met een voorbeeld uit</a:t>
            </a:r>
            <a:r>
              <a:rPr lang="nl-NL" dirty="0"/>
              <a:t> een communistisch </a:t>
            </a:r>
            <a:r>
              <a:rPr lang="nl-NL" i="1" dirty="0"/>
              <a:t>en </a:t>
            </a:r>
            <a:r>
              <a:rPr lang="nl-NL" dirty="0"/>
              <a:t>een voorbeeld uit </a:t>
            </a:r>
            <a:r>
              <a:rPr lang="nl-NL" dirty="0">
                <a:solidFill>
                  <a:srgbClr val="FF0000"/>
                </a:solidFill>
              </a:rPr>
              <a:t>een fascistisch land </a:t>
            </a:r>
            <a:r>
              <a:rPr lang="nl-NL" dirty="0" smtClean="0">
                <a:solidFill>
                  <a:srgbClr val="FF0000"/>
                </a:solidFill>
              </a:rPr>
              <a:t>uit wat </a:t>
            </a:r>
            <a:r>
              <a:rPr lang="nl-NL" dirty="0">
                <a:solidFill>
                  <a:srgbClr val="FF0000"/>
                </a:solidFill>
              </a:rPr>
              <a:t>dit betekende voor een burger van dat land</a:t>
            </a:r>
            <a:r>
              <a:rPr lang="nl-NL" dirty="0" smtClean="0"/>
              <a:t>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ANTWOORD:</a:t>
            </a:r>
          </a:p>
          <a:p>
            <a:pPr marL="0" indent="0">
              <a:buNone/>
            </a:pPr>
            <a:r>
              <a:rPr lang="nl-NL" i="1" dirty="0"/>
              <a:t>Uit de gekozen voorbeelden moet blijken dat in een totalitaire dictatuur de </a:t>
            </a:r>
            <a:r>
              <a:rPr lang="nl-NL" i="1" dirty="0" smtClean="0"/>
              <a:t>heersende ideologie </a:t>
            </a:r>
            <a:r>
              <a:rPr lang="nl-NL" i="1" dirty="0"/>
              <a:t>doordringt op alle terreinen van het maatschappelijk leven om daarover </a:t>
            </a:r>
            <a:r>
              <a:rPr lang="nl-NL" i="1" dirty="0" smtClean="0"/>
              <a:t>controle uit </a:t>
            </a:r>
            <a:r>
              <a:rPr lang="nl-NL" i="1" dirty="0"/>
              <a:t>te oefenen, bijvoorbeeld:</a:t>
            </a:r>
          </a:p>
          <a:p>
            <a:pPr marL="0" indent="0">
              <a:buNone/>
            </a:pPr>
            <a:r>
              <a:rPr lang="nl-NL" i="1" dirty="0"/>
              <a:t>• een Sovjetburger die in een café een grap over Stalin vertelde, kon naar de Goelag </a:t>
            </a:r>
            <a:r>
              <a:rPr lang="nl-NL" i="1" dirty="0" smtClean="0"/>
              <a:t>worden gestuurd </a:t>
            </a:r>
            <a:r>
              <a:rPr lang="nl-NL" b="1" i="1" dirty="0"/>
              <a:t>1</a:t>
            </a:r>
          </a:p>
          <a:p>
            <a:pPr marL="0" indent="0">
              <a:buNone/>
            </a:pPr>
            <a:r>
              <a:rPr lang="nl-NL" i="1" dirty="0"/>
              <a:t>• </a:t>
            </a:r>
            <a:r>
              <a:rPr lang="nl-NL" i="1" dirty="0">
                <a:solidFill>
                  <a:srgbClr val="FF0000"/>
                </a:solidFill>
              </a:rPr>
              <a:t>in nazi-Duitsland werden alle jeugdverenigingen (behalve de Hitlerjugend) ontbonden </a:t>
            </a:r>
            <a:r>
              <a:rPr lang="nl-NL" b="1" i="1" dirty="0">
                <a:solidFill>
                  <a:srgbClr val="FF0000"/>
                </a:solidFill>
              </a:rPr>
              <a:t>1</a:t>
            </a:r>
            <a:endParaRPr lang="nl-NL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88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Examenvraag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Vraag 1:</a:t>
            </a:r>
          </a:p>
          <a:p>
            <a:pPr marL="0" indent="0">
              <a:buNone/>
            </a:pPr>
            <a:r>
              <a:rPr lang="nl-NL" i="1" dirty="0"/>
              <a:t>Gebruik </a:t>
            </a:r>
            <a:r>
              <a:rPr lang="nl-NL" i="1" dirty="0" smtClean="0"/>
              <a:t>bronnen in de volgende dia.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Stel: je ziet bij een bezoek aan Rome deze mozaïeken en je constateert </a:t>
            </a:r>
            <a:r>
              <a:rPr lang="nl-NL" dirty="0" smtClean="0"/>
              <a:t>dat deze </a:t>
            </a:r>
            <a:r>
              <a:rPr lang="nl-NL" dirty="0"/>
              <a:t>mozaïeken passen bij het fascisme.</a:t>
            </a:r>
          </a:p>
          <a:p>
            <a:pPr marL="0" indent="0">
              <a:buNone/>
            </a:pPr>
            <a:r>
              <a:rPr lang="nl-NL" dirty="0" smtClean="0"/>
              <a:t>Noem </a:t>
            </a:r>
            <a:r>
              <a:rPr lang="nl-NL" dirty="0"/>
              <a:t>drie kenmerken van het fascisme en geef aan hoe die in de </a:t>
            </a:r>
            <a:r>
              <a:rPr lang="nl-NL" dirty="0" smtClean="0"/>
              <a:t>mozaïeken naar </a:t>
            </a:r>
            <a:r>
              <a:rPr lang="nl-NL" dirty="0"/>
              <a:t>voren komen.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905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95536" y="765507"/>
            <a:ext cx="479727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-ItalicMT" charset="0"/>
              </a:rPr>
              <a:t>Twee </a:t>
            </a:r>
            <a:r>
              <a:rPr kumimoji="0" lang="nl-NL" altLang="nl-NL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-ItalicMT" charset="0"/>
              </a:rPr>
              <a:t>mozaiëken</a:t>
            </a:r>
            <a:r>
              <a:rPr kumimoji="0" lang="nl-NL" altLang="nl-NL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-ItalicMT" charset="0"/>
              </a:rPr>
              <a:t> op het </a:t>
            </a:r>
            <a:r>
              <a:rPr kumimoji="0" lang="nl-NL" altLang="nl-NL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-ItalicMT" charset="0"/>
              </a:rPr>
              <a:t>Foro</a:t>
            </a:r>
            <a:r>
              <a:rPr kumimoji="0" lang="nl-NL" altLang="nl-NL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-ItalicMT" charset="0"/>
              </a:rPr>
              <a:t> </a:t>
            </a:r>
            <a:r>
              <a:rPr kumimoji="0" lang="nl-NL" altLang="nl-NL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-ItalicMT" charset="0"/>
              </a:rPr>
              <a:t>Italico</a:t>
            </a:r>
            <a:r>
              <a:rPr kumimoji="0" lang="nl-NL" altLang="nl-NL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-ItalicMT" charset="0"/>
              </a:rPr>
              <a:t> in Rome, gemaakt na 1936, tijdens het</a:t>
            </a:r>
            <a:endParaRPr kumimoji="0" lang="nl-NL" altLang="nl-N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4" name="Afbeelding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79547"/>
            <a:ext cx="4822825" cy="237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95536" y="973519"/>
            <a:ext cx="282320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Arial-ItalicMT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-ItalicMT" charset="0"/>
              </a:rPr>
              <a:t>bewind van de fascistische dictator Mussolini</a:t>
            </a:r>
            <a:r>
              <a:rPr kumimoji="0" lang="nl-NL" altLang="nl-NL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-ItalicMT" charset="0"/>
              </a:rPr>
              <a:t>:</a:t>
            </a:r>
            <a:r>
              <a:rPr kumimoji="0" lang="nl-NL" altLang="nl-N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Afbeelding 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633" y="4509120"/>
            <a:ext cx="3242945" cy="178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hthoek 9"/>
          <p:cNvSpPr/>
          <p:nvPr/>
        </p:nvSpPr>
        <p:spPr>
          <a:xfrm>
            <a:off x="5580112" y="260648"/>
            <a:ext cx="2843808" cy="4834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1600" dirty="0">
                <a:latin typeface="+mj-lt"/>
                <a:ea typeface="Calibri" panose="020F0502020204030204" pitchFamily="34" charset="0"/>
                <a:cs typeface="ArialMT"/>
              </a:rPr>
              <a:t>Tekst op het eerste mozaïek</a:t>
            </a:r>
            <a:endParaRPr lang="nl-NL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1600" dirty="0">
                <a:latin typeface="+mj-lt"/>
                <a:ea typeface="Calibri" panose="020F0502020204030204" pitchFamily="34" charset="0"/>
                <a:cs typeface="ArialMT"/>
              </a:rPr>
              <a:t>“9 mei 14 E.F., Italië heeft eindelijk haar imperium”</a:t>
            </a:r>
            <a:endParaRPr lang="nl-NL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1600" dirty="0">
                <a:latin typeface="+mj-lt"/>
                <a:ea typeface="Calibri" panose="020F0502020204030204" pitchFamily="34" charset="0"/>
                <a:cs typeface="ArialMT"/>
              </a:rPr>
              <a:t>Toelichting</a:t>
            </a:r>
            <a:endParaRPr lang="nl-NL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1600" dirty="0">
                <a:latin typeface="+mj-lt"/>
                <a:ea typeface="Calibri" panose="020F0502020204030204" pitchFamily="34" charset="0"/>
                <a:cs typeface="ArialMT"/>
              </a:rPr>
              <a:t>E.F. is de afkorting van “Era </a:t>
            </a:r>
            <a:r>
              <a:rPr lang="nl-NL" sz="1600" dirty="0" err="1">
                <a:latin typeface="+mj-lt"/>
                <a:ea typeface="Calibri" panose="020F0502020204030204" pitchFamily="34" charset="0"/>
                <a:cs typeface="ArialMT"/>
              </a:rPr>
              <a:t>Fascista</a:t>
            </a:r>
            <a:r>
              <a:rPr lang="nl-NL" sz="1600" dirty="0">
                <a:latin typeface="+mj-lt"/>
                <a:ea typeface="Calibri" panose="020F0502020204030204" pitchFamily="34" charset="0"/>
                <a:cs typeface="ArialMT"/>
              </a:rPr>
              <a:t>”. Dit tijdperk begint met Mussolini’s</a:t>
            </a:r>
            <a:endParaRPr lang="nl-NL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1600" dirty="0">
                <a:latin typeface="+mj-lt"/>
                <a:ea typeface="Calibri" panose="020F0502020204030204" pitchFamily="34" charset="0"/>
                <a:cs typeface="ArialMT"/>
              </a:rPr>
              <a:t>machtsovername in 1922. In 1936 verovert Italië </a:t>
            </a:r>
            <a:r>
              <a:rPr lang="nl-NL" sz="1600" dirty="0" err="1">
                <a:latin typeface="+mj-lt"/>
                <a:ea typeface="Calibri" panose="020F0502020204030204" pitchFamily="34" charset="0"/>
                <a:cs typeface="ArialMT"/>
              </a:rPr>
              <a:t>Abessinië</a:t>
            </a:r>
            <a:r>
              <a:rPr lang="nl-NL" sz="1600" dirty="0">
                <a:latin typeface="+mj-lt"/>
                <a:ea typeface="Calibri" panose="020F0502020204030204" pitchFamily="34" charset="0"/>
                <a:cs typeface="ArialMT"/>
              </a:rPr>
              <a:t>, het huidige Ethiopië</a:t>
            </a:r>
            <a:endParaRPr lang="nl-NL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1600" dirty="0">
                <a:latin typeface="+mj-lt"/>
                <a:ea typeface="Calibri" panose="020F0502020204030204" pitchFamily="34" charset="0"/>
                <a:cs typeface="ArialMT"/>
              </a:rPr>
              <a:t>in Afrika, om er een kolonie van te maken.</a:t>
            </a:r>
            <a:endParaRPr lang="nl-NL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1600" dirty="0">
                <a:latin typeface="+mj-lt"/>
                <a:ea typeface="Calibri" panose="020F0502020204030204" pitchFamily="34" charset="0"/>
                <a:cs typeface="ArialMT"/>
              </a:rPr>
              <a:t>Onderaan de afbeelding staan zes </a:t>
            </a:r>
            <a:r>
              <a:rPr lang="nl-NL" sz="1600" dirty="0" err="1">
                <a:latin typeface="+mj-lt"/>
                <a:ea typeface="Calibri" panose="020F0502020204030204" pitchFamily="34" charset="0"/>
                <a:cs typeface="ArialMT"/>
              </a:rPr>
              <a:t>fasces</a:t>
            </a:r>
            <a:r>
              <a:rPr lang="nl-NL" sz="1600" dirty="0">
                <a:latin typeface="+mj-lt"/>
                <a:ea typeface="Calibri" panose="020F0502020204030204" pitchFamily="34" charset="0"/>
                <a:cs typeface="ArialMT"/>
              </a:rPr>
              <a:t> (= een bijl met daaromheen een </a:t>
            </a:r>
            <a:r>
              <a:rPr lang="nl-NL" sz="1600" dirty="0" smtClean="0">
                <a:latin typeface="+mj-lt"/>
                <a:ea typeface="Calibri" panose="020F0502020204030204" pitchFamily="34" charset="0"/>
                <a:cs typeface="ArialMT"/>
              </a:rPr>
              <a:t>roede </a:t>
            </a:r>
            <a:r>
              <a:rPr lang="nl-NL" sz="1600" dirty="0">
                <a:latin typeface="+mj-lt"/>
              </a:rPr>
              <a:t>van berkentakken. Dit was in de Romeinse tijd een symbool van macht</a:t>
            </a:r>
            <a:endParaRPr lang="nl-NL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3630942" y="5539806"/>
            <a:ext cx="4572000" cy="9814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latin typeface="ArialMT"/>
                <a:ea typeface="Calibri" panose="020F0502020204030204" pitchFamily="34" charset="0"/>
                <a:cs typeface="ArialMT"/>
              </a:rPr>
              <a:t>Tekst op het tweede mozaïek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dirty="0">
                <a:latin typeface="ArialMT"/>
                <a:ea typeface="Calibri" panose="020F0502020204030204" pitchFamily="34" charset="0"/>
                <a:cs typeface="ArialMT"/>
              </a:rPr>
              <a:t>“Duce”: de aanspreektitel van Mussolini, leider</a:t>
            </a:r>
            <a:endParaRPr lang="nl-N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88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Antwoord examenvraag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dirty="0"/>
              <a:t>In een juist antwoord worden drie juiste kenmerken van het fascisme aan de mozaïeken ontleend, bijvoorbeeld (drie van de volgende): </a:t>
            </a:r>
          </a:p>
          <a:p>
            <a:r>
              <a:rPr lang="nl-NL" dirty="0" smtClean="0"/>
              <a:t>Het </a:t>
            </a:r>
            <a:r>
              <a:rPr lang="nl-NL" dirty="0"/>
              <a:t>verheerlijken van geweld/het militarisme komt naar voren in de afbeelding van een tank/vliegtuig/geweer. </a:t>
            </a:r>
          </a:p>
          <a:p>
            <a:r>
              <a:rPr lang="nl-NL" dirty="0" smtClean="0"/>
              <a:t>Het </a:t>
            </a:r>
            <a:r>
              <a:rPr lang="nl-NL" dirty="0"/>
              <a:t>nationalisme kan verbonden worden aan het teruggrijpen op het Romeinse verleden door de mozaïeken / de </a:t>
            </a:r>
            <a:r>
              <a:rPr lang="nl-NL" dirty="0" err="1"/>
              <a:t>fasces</a:t>
            </a:r>
            <a:r>
              <a:rPr lang="nl-NL" dirty="0"/>
              <a:t>. </a:t>
            </a:r>
          </a:p>
          <a:p>
            <a:r>
              <a:rPr lang="nl-NL" dirty="0" smtClean="0"/>
              <a:t>Het </a:t>
            </a:r>
            <a:r>
              <a:rPr lang="nl-NL" dirty="0"/>
              <a:t>agressieve/expansionistische karakter van het fascisme kan verbonden worden aan de tekst: “Italië heeft eindelijk haar rijk”. </a:t>
            </a:r>
          </a:p>
          <a:p>
            <a:r>
              <a:rPr lang="nl-NL" dirty="0" smtClean="0"/>
              <a:t>Het </a:t>
            </a:r>
            <a:r>
              <a:rPr lang="nl-NL" dirty="0"/>
              <a:t>leiderschapsbeginsel/de persoonsverheerlijking van het fascisme kan verbonden worden aan de titel Duce. </a:t>
            </a:r>
          </a:p>
          <a:p>
            <a:r>
              <a:rPr lang="nl-NL" dirty="0" smtClean="0"/>
              <a:t>Het </a:t>
            </a:r>
            <a:r>
              <a:rPr lang="nl-NL" dirty="0"/>
              <a:t>totalitaire karakter blijkt uit de naam Era </a:t>
            </a:r>
            <a:r>
              <a:rPr lang="nl-NL" dirty="0" err="1"/>
              <a:t>Fascista</a:t>
            </a:r>
            <a:r>
              <a:rPr lang="nl-NL" dirty="0"/>
              <a:t> waarbij zij pretenderen bepalend te zijn voor hun tijd. </a:t>
            </a:r>
            <a:r>
              <a:rPr lang="nl-NL" dirty="0" smtClean="0"/>
              <a:t>per </a:t>
            </a:r>
            <a:r>
              <a:rPr lang="nl-NL" dirty="0"/>
              <a:t>juist aan een mozaïek ontleend kenmerk van het fascisme 1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2482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Examenvraag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Vraag 2</a:t>
            </a:r>
          </a:p>
          <a:p>
            <a:pPr marL="0" indent="0">
              <a:buNone/>
            </a:pPr>
            <a:r>
              <a:rPr lang="nl-NL" i="1" dirty="0" smtClean="0"/>
              <a:t>Gebruik dezelfde bron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Uit deze foto blijkt dat de Italiaanse fascisten een nieuwe tijdrekening </a:t>
            </a:r>
            <a:r>
              <a:rPr lang="nl-NL" dirty="0" err="1" smtClean="0"/>
              <a:t>invoeren,de</a:t>
            </a:r>
            <a:r>
              <a:rPr lang="nl-NL" dirty="0" smtClean="0"/>
              <a:t> </a:t>
            </a:r>
            <a:r>
              <a:rPr lang="nl-NL" dirty="0"/>
              <a:t>Era </a:t>
            </a:r>
            <a:r>
              <a:rPr lang="nl-NL" dirty="0" err="1"/>
              <a:t>Fascista</a:t>
            </a:r>
            <a:r>
              <a:rPr lang="nl-NL" dirty="0"/>
              <a:t>.</a:t>
            </a:r>
          </a:p>
          <a:p>
            <a:pPr marL="0" indent="0">
              <a:buNone/>
            </a:pPr>
            <a:r>
              <a:rPr lang="nl-NL" dirty="0" smtClean="0"/>
              <a:t>Leg </a:t>
            </a:r>
            <a:r>
              <a:rPr lang="nl-NL" dirty="0"/>
              <a:t>uit wat zij daarmee willen laten zien.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98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Antwoord examenvraag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Voorbeeld van een juist antwoord is: </a:t>
            </a:r>
          </a:p>
          <a:p>
            <a:r>
              <a:rPr lang="nl-NL" dirty="0"/>
              <a:t>De fascisten willen laten zien dat de fascistische machtsovername een zo’n belangrijke/grote verandering in de geschiedenis van Italië is, dat een nieuw tijdperk is aangebroken.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668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Kenmerkende aspecten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Het in praktijk brengen van de totalitaire ideologieën</a:t>
            </a:r>
            <a:r>
              <a:rPr lang="nl-NL" dirty="0" smtClean="0"/>
              <a:t> communisme en </a:t>
            </a:r>
            <a:r>
              <a:rPr lang="nl-NL" dirty="0" smtClean="0">
                <a:solidFill>
                  <a:srgbClr val="FF0000"/>
                </a:solidFill>
              </a:rPr>
              <a:t>fascisme / nationaalsocialisme</a:t>
            </a:r>
          </a:p>
          <a:p>
            <a:r>
              <a:rPr lang="nl-NL" dirty="0" smtClean="0"/>
              <a:t>De rol van moderne </a:t>
            </a:r>
            <a:r>
              <a:rPr lang="nl-NL" dirty="0" smtClean="0">
                <a:solidFill>
                  <a:srgbClr val="FF0000"/>
                </a:solidFill>
              </a:rPr>
              <a:t>propaganda- en communicatiemiddelen</a:t>
            </a:r>
            <a:r>
              <a:rPr lang="nl-NL" dirty="0" smtClean="0"/>
              <a:t> en vormen van </a:t>
            </a:r>
            <a:r>
              <a:rPr lang="nl-NL" dirty="0" smtClean="0">
                <a:solidFill>
                  <a:srgbClr val="FF0000"/>
                </a:solidFill>
              </a:rPr>
              <a:t>massaorganisatie.</a:t>
            </a:r>
            <a:r>
              <a:rPr lang="nl-NL" dirty="0" smtClean="0"/>
              <a:t>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7791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>
              <a:buNone/>
            </a:pPr>
            <a:r>
              <a:rPr lang="nl-NL" b="1" u="sng" dirty="0" smtClean="0"/>
              <a:t>19</a:t>
            </a:r>
            <a:r>
              <a:rPr lang="nl-NL" b="1" u="sng" baseline="30000" dirty="0" smtClean="0"/>
              <a:t>e</a:t>
            </a:r>
            <a:r>
              <a:rPr lang="nl-NL" b="1" u="sng" dirty="0" smtClean="0"/>
              <a:t> eeuw</a:t>
            </a:r>
            <a:r>
              <a:rPr lang="nl-NL" dirty="0" smtClean="0"/>
              <a:t>: </a:t>
            </a:r>
            <a:r>
              <a:rPr lang="nl-NL" b="1" dirty="0" smtClean="0">
                <a:solidFill>
                  <a:srgbClr val="FF0000"/>
                </a:solidFill>
              </a:rPr>
              <a:t>Nationalisme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smtClean="0"/>
              <a:t>is zeer aanwezig onder 	volkeren (naties) in Europa. 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b="1" u="sng" dirty="0" smtClean="0"/>
              <a:t>1918</a:t>
            </a:r>
            <a:r>
              <a:rPr lang="nl-NL" dirty="0" smtClean="0"/>
              <a:t>: Einde WOI: Duitsland ‘verliest’ </a:t>
            </a:r>
          </a:p>
          <a:p>
            <a:pPr>
              <a:buNone/>
            </a:pPr>
            <a:r>
              <a:rPr lang="nl-NL" b="1" dirty="0" smtClean="0"/>
              <a:t>		–</a:t>
            </a:r>
            <a:r>
              <a:rPr lang="nl-NL" dirty="0" smtClean="0"/>
              <a:t>zorgt voor</a:t>
            </a:r>
            <a:r>
              <a:rPr lang="nl-NL" dirty="0" smtClean="0">
                <a:sym typeface="Wingdings" pitchFamily="2" charset="2"/>
              </a:rPr>
              <a:t> wraakgevoelens</a:t>
            </a:r>
          </a:p>
          <a:p>
            <a:pPr>
              <a:buNone/>
            </a:pPr>
            <a:r>
              <a:rPr lang="nl-NL" b="1" u="sng" dirty="0" smtClean="0">
                <a:sym typeface="Wingdings" pitchFamily="2" charset="2"/>
              </a:rPr>
              <a:t>1919</a:t>
            </a:r>
            <a:r>
              <a:rPr lang="nl-NL" dirty="0" smtClean="0">
                <a:sym typeface="Wingdings" pitchFamily="2" charset="2"/>
              </a:rPr>
              <a:t>: </a:t>
            </a:r>
            <a:r>
              <a:rPr lang="nl-NL" b="1" dirty="0" smtClean="0">
                <a:solidFill>
                  <a:srgbClr val="FF0000"/>
                </a:solidFill>
                <a:sym typeface="Wingdings" pitchFamily="2" charset="2"/>
              </a:rPr>
              <a:t>Verdrag van </a:t>
            </a:r>
            <a:r>
              <a:rPr lang="nl-NL" b="1" dirty="0" err="1" smtClean="0">
                <a:solidFill>
                  <a:srgbClr val="FF0000"/>
                </a:solidFill>
                <a:sym typeface="Wingdings" pitchFamily="2" charset="2"/>
              </a:rPr>
              <a:t>Versailles</a:t>
            </a:r>
            <a:endParaRPr lang="nl-NL" b="1" dirty="0" smtClean="0">
              <a:solidFill>
                <a:srgbClr val="FF0000"/>
              </a:solidFill>
              <a:sym typeface="Wingdings" pitchFamily="2" charset="2"/>
            </a:endParaRPr>
          </a:p>
          <a:p>
            <a:pPr>
              <a:buNone/>
            </a:pPr>
            <a:endParaRPr lang="nl-NL" dirty="0">
              <a:sym typeface="Wingdings" pitchFamily="2" charset="2"/>
            </a:endParaRPr>
          </a:p>
          <a:p>
            <a:pPr>
              <a:buNone/>
            </a:pPr>
            <a:r>
              <a:rPr lang="nl-NL" b="1" u="sng" dirty="0" smtClean="0">
                <a:sym typeface="Wingdings" pitchFamily="2" charset="2"/>
              </a:rPr>
              <a:t>1933</a:t>
            </a:r>
            <a:r>
              <a:rPr lang="nl-NL" dirty="0" smtClean="0">
                <a:sym typeface="Wingdings" pitchFamily="2" charset="2"/>
              </a:rPr>
              <a:t>: </a:t>
            </a:r>
            <a:r>
              <a:rPr lang="nl-NL" b="1" dirty="0" err="1" smtClean="0">
                <a:sym typeface="Wingdings" pitchFamily="2" charset="2"/>
              </a:rPr>
              <a:t>Hitler</a:t>
            </a:r>
            <a:r>
              <a:rPr lang="nl-NL" dirty="0" smtClean="0">
                <a:sym typeface="Wingdings" pitchFamily="2" charset="2"/>
              </a:rPr>
              <a:t> komt aan de macht met het 		 </a:t>
            </a:r>
            <a:r>
              <a:rPr lang="nl-NL" b="1" dirty="0" err="1" smtClean="0">
                <a:solidFill>
                  <a:srgbClr val="FF0000"/>
                </a:solidFill>
                <a:sym typeface="Wingdings" pitchFamily="2" charset="2"/>
              </a:rPr>
              <a:t>nationaal-socialisme</a:t>
            </a:r>
            <a:endParaRPr lang="nl-NL" b="1" dirty="0">
              <a:solidFill>
                <a:srgbClr val="FF0000"/>
              </a:solidFill>
              <a:sym typeface="Wingdings" pitchFamily="2" charset="2"/>
            </a:endParaRPr>
          </a:p>
        </p:txBody>
      </p:sp>
      <p:cxnSp>
        <p:nvCxnSpPr>
          <p:cNvPr id="5" name="Rechte verbindingslijn met pijl 4"/>
          <p:cNvCxnSpPr/>
          <p:nvPr/>
        </p:nvCxnSpPr>
        <p:spPr>
          <a:xfrm>
            <a:off x="971600" y="980728"/>
            <a:ext cx="0" cy="43924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Wolkvormige toelichting 5"/>
          <p:cNvSpPr/>
          <p:nvPr/>
        </p:nvSpPr>
        <p:spPr>
          <a:xfrm>
            <a:off x="5292080" y="1340768"/>
            <a:ext cx="3456384" cy="4320480"/>
          </a:xfrm>
          <a:prstGeom prst="cloudCallout">
            <a:avLst>
              <a:gd name="adj1" fmla="val -133852"/>
              <a:gd name="adj2" fmla="val 285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/>
              <a:t>Hitler is een ‘kind’ van zijn tijd en beïnvloed door de gebeurtenissen in zijn leven: het nationalisme, de wraakgevoelens door het verlies van WOI,  het ‘dictaat’ van Versailles, het aanwezige antisemitisme (en wantrouwen), slechte economische omstandigheden</a:t>
            </a:r>
            <a:endParaRPr lang="nl-NL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b="1" u="sng" dirty="0" err="1" smtClean="0"/>
              <a:t>Mein</a:t>
            </a:r>
            <a:r>
              <a:rPr lang="nl-NL" b="1" u="sng" dirty="0" smtClean="0"/>
              <a:t> </a:t>
            </a:r>
            <a:r>
              <a:rPr lang="nl-NL" b="1" u="sng" dirty="0" err="1" smtClean="0"/>
              <a:t>Kampf</a:t>
            </a:r>
            <a:r>
              <a:rPr lang="nl-NL" b="1" u="sng" dirty="0" smtClean="0"/>
              <a:t>: boek van </a:t>
            </a:r>
            <a:r>
              <a:rPr lang="nl-NL" b="1" u="sng" dirty="0" err="1" smtClean="0"/>
              <a:t>Hitler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nl-NL" dirty="0" smtClean="0"/>
              <a:t>	(</a:t>
            </a:r>
            <a:r>
              <a:rPr lang="nl-NL" i="1" dirty="0" smtClean="0"/>
              <a:t>in 1924 in de gevangenis geschreven, hij zit daar i.v.m. mislukte staatsgreep</a:t>
            </a:r>
            <a:r>
              <a:rPr lang="nl-NL" dirty="0" smtClean="0"/>
              <a:t>)</a:t>
            </a:r>
          </a:p>
          <a:p>
            <a:pPr>
              <a:buNone/>
            </a:pPr>
            <a:r>
              <a:rPr lang="nl-NL" dirty="0" smtClean="0"/>
              <a:t>	</a:t>
            </a:r>
          </a:p>
          <a:p>
            <a:pPr>
              <a:buNone/>
            </a:pPr>
            <a:r>
              <a:rPr lang="nl-NL" dirty="0" smtClean="0"/>
              <a:t>	In dit boek staan zijn ideeën / idealen/ politiek-maatschappelijke stroming = uitgangspunt van zijn latere alleenheerschappij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>
          <a:xfrm>
            <a:off x="5652120" y="1600200"/>
            <a:ext cx="3034680" cy="4525963"/>
          </a:xfrm>
        </p:spPr>
        <p:txBody>
          <a:bodyPr>
            <a:normAutofit fontScale="92500" lnSpcReduction="10000"/>
          </a:bodyPr>
          <a:lstStyle/>
          <a:p>
            <a:endParaRPr lang="nl-NL" dirty="0"/>
          </a:p>
        </p:txBody>
      </p:sp>
      <p:pic>
        <p:nvPicPr>
          <p:cNvPr id="1032" name="Picture 8" descr="http://www.zerohedge.com/sites/default/files/images/user5/imageroot/2014/09/mein%20kamp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484784"/>
            <a:ext cx="2771800" cy="4305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 err="1" smtClean="0"/>
              <a:t>Nationaal-Socialisme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168478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nl-NL" dirty="0" smtClean="0"/>
              <a:t>Nationaal =</a:t>
            </a:r>
          </a:p>
          <a:p>
            <a:pPr>
              <a:buNone/>
            </a:pPr>
            <a:r>
              <a:rPr lang="nl-NL" dirty="0" smtClean="0"/>
              <a:t>Voor het eigen volk (natie)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40486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nl-NL" dirty="0" smtClean="0"/>
              <a:t>Socialisme = </a:t>
            </a:r>
          </a:p>
          <a:p>
            <a:pPr>
              <a:buNone/>
            </a:pPr>
            <a:r>
              <a:rPr lang="nl-NL" b="1" dirty="0" smtClean="0">
                <a:solidFill>
                  <a:srgbClr val="FF0000"/>
                </a:solidFill>
              </a:rPr>
              <a:t>VOLKSGEMEENSCHAP</a:t>
            </a:r>
            <a:r>
              <a:rPr lang="nl-NL" dirty="0" smtClean="0"/>
              <a:t>..</a:t>
            </a:r>
          </a:p>
          <a:p>
            <a:pPr>
              <a:buNone/>
            </a:pPr>
            <a:r>
              <a:rPr lang="nl-NL" dirty="0" smtClean="0"/>
              <a:t>Er zijn geen klassen / standen meer </a:t>
            </a:r>
          </a:p>
          <a:p>
            <a:pPr>
              <a:buNone/>
            </a:pPr>
            <a:r>
              <a:rPr lang="nl-NL" dirty="0" smtClean="0"/>
              <a:t>tussen mensen. Een raszuiver volk </a:t>
            </a:r>
          </a:p>
          <a:p>
            <a:pPr>
              <a:buNone/>
            </a:pPr>
            <a:r>
              <a:rPr lang="nl-NL" dirty="0" smtClean="0"/>
              <a:t>waarbij de massa belangrijker is </a:t>
            </a:r>
          </a:p>
          <a:p>
            <a:pPr>
              <a:buNone/>
            </a:pPr>
            <a:r>
              <a:rPr lang="nl-NL" dirty="0" smtClean="0"/>
              <a:t>dan het individu is het </a:t>
            </a:r>
            <a:r>
              <a:rPr lang="nl-NL" dirty="0" smtClean="0"/>
              <a:t>uitgangspunt (</a:t>
            </a:r>
            <a:r>
              <a:rPr lang="nl-NL" i="1" dirty="0" smtClean="0"/>
              <a:t>EIN VOLK EIN REICH EIN FUHRER</a:t>
            </a:r>
            <a:r>
              <a:rPr lang="nl-NL" dirty="0" smtClean="0"/>
              <a:t>).  </a:t>
            </a:r>
            <a:endParaRPr lang="nl-NL" dirty="0" smtClean="0"/>
          </a:p>
        </p:txBody>
      </p:sp>
      <p:sp>
        <p:nvSpPr>
          <p:cNvPr id="5" name="Golf 4"/>
          <p:cNvSpPr/>
          <p:nvPr/>
        </p:nvSpPr>
        <p:spPr>
          <a:xfrm>
            <a:off x="1043608" y="4149080"/>
            <a:ext cx="6624736" cy="223224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Het </a:t>
            </a:r>
            <a:r>
              <a:rPr lang="nl-NL" dirty="0" err="1" smtClean="0"/>
              <a:t>nationaal-socialisme</a:t>
            </a:r>
            <a:r>
              <a:rPr lang="nl-NL" dirty="0" smtClean="0"/>
              <a:t> als politiek-maatschappelijke stroming / ideologie = radicaal + totalitair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Examenvraag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i="1" dirty="0">
                <a:latin typeface="Arial,Italic"/>
              </a:rPr>
              <a:t>Gebruik bron </a:t>
            </a:r>
            <a:r>
              <a:rPr lang="nl-NL" i="1" dirty="0" smtClean="0">
                <a:latin typeface="Arial,Italic"/>
              </a:rPr>
              <a:t>in de volgende dia.</a:t>
            </a:r>
            <a:endParaRPr lang="nl-NL" i="1" dirty="0">
              <a:latin typeface="Arial,Italic"/>
            </a:endParaRPr>
          </a:p>
          <a:p>
            <a:pPr marL="0" indent="0">
              <a:buNone/>
            </a:pPr>
            <a:r>
              <a:rPr lang="nl-NL" dirty="0">
                <a:latin typeface="Arial" panose="020B0604020202020204" pitchFamily="34" charset="0"/>
              </a:rPr>
              <a:t>Deze redevoering past bij:</a:t>
            </a:r>
          </a:p>
          <a:p>
            <a:r>
              <a:rPr lang="nl-NL" dirty="0">
                <a:latin typeface="Arial" panose="020B0604020202020204" pitchFamily="34" charset="0"/>
              </a:rPr>
              <a:t>1 het in praktijk brengen van een totalitaire ideologie en</a:t>
            </a:r>
          </a:p>
          <a:p>
            <a:r>
              <a:rPr lang="nl-NL" dirty="0">
                <a:latin typeface="Arial" panose="020B0604020202020204" pitchFamily="34" charset="0"/>
              </a:rPr>
              <a:t>2 de opvatting van Hitler over een Duitse </a:t>
            </a:r>
            <a:r>
              <a:rPr lang="nl-NL" i="1" dirty="0" err="1">
                <a:latin typeface="Arial,Italic"/>
              </a:rPr>
              <a:t>Volksgemeinschaft</a:t>
            </a:r>
            <a:r>
              <a:rPr lang="nl-NL" dirty="0" smtClean="0">
                <a:latin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nl-NL" sz="2000" b="1" dirty="0" smtClean="0">
                <a:latin typeface="Arial,Bold"/>
              </a:rPr>
              <a:t> </a:t>
            </a:r>
            <a:r>
              <a:rPr lang="nl-NL" dirty="0">
                <a:latin typeface="Arial" panose="020B0604020202020204" pitchFamily="34" charset="0"/>
              </a:rPr>
              <a:t>Toon dit voor beide aan.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9644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l-NL" b="1" dirty="0"/>
              <a:t>bron </a:t>
            </a:r>
          </a:p>
          <a:p>
            <a:r>
              <a:rPr lang="nl-NL" dirty="0"/>
              <a:t>In 1938 verklaart Adolf Hitler tijdens een toespraak over de Duitse jeugd:</a:t>
            </a:r>
          </a:p>
          <a:p>
            <a:r>
              <a:rPr lang="nl-NL" dirty="0"/>
              <a:t>Deze jongens komen op tienjarige leeftijd bij onze organisatie en krijgen dan</a:t>
            </a:r>
          </a:p>
          <a:p>
            <a:r>
              <a:rPr lang="nl-NL" dirty="0"/>
              <a:t>voor het eerst frisse lucht, en dan, vier jaar later, gaan ze van het </a:t>
            </a:r>
            <a:r>
              <a:rPr lang="nl-NL" i="1" dirty="0"/>
              <a:t>Jungvolk</a:t>
            </a:r>
          </a:p>
          <a:p>
            <a:r>
              <a:rPr lang="nl-NL" dirty="0"/>
              <a:t>naar de </a:t>
            </a:r>
            <a:r>
              <a:rPr lang="nl-NL" i="1" dirty="0" err="1"/>
              <a:t>Hitlerjugend</a:t>
            </a:r>
            <a:r>
              <a:rPr lang="nl-NL" i="1" dirty="0"/>
              <a:t> </a:t>
            </a:r>
            <a:r>
              <a:rPr lang="nl-NL" dirty="0"/>
              <a:t>en daar houden we ze voor nog eens vier jaar. En dan zijn</a:t>
            </a:r>
          </a:p>
          <a:p>
            <a:r>
              <a:rPr lang="nl-NL" dirty="0"/>
              <a:t>we nog minder bereid hen terug te geven aan diegenen die klassen- en</a:t>
            </a:r>
          </a:p>
          <a:p>
            <a:r>
              <a:rPr lang="nl-NL" dirty="0"/>
              <a:t>statusbarrières opwerpen en nemen hen liever op in de SA of de SS, in</a:t>
            </a:r>
          </a:p>
          <a:p>
            <a:r>
              <a:rPr lang="nl-NL" dirty="0"/>
              <a:t>NSKK,1) enzovoort. En als ze daar achttien maanden of twee jaar zijn en nog</a:t>
            </a:r>
          </a:p>
          <a:p>
            <a:r>
              <a:rPr lang="nl-NL" dirty="0"/>
              <a:t>altijd geen echte nationaalsocialisten zijn geworden, dan gaan ze naar de</a:t>
            </a:r>
          </a:p>
          <a:p>
            <a:r>
              <a:rPr lang="nl-NL" i="1" dirty="0" err="1"/>
              <a:t>Arbeitsdienst</a:t>
            </a:r>
            <a:r>
              <a:rPr lang="nl-NL" i="1" dirty="0"/>
              <a:t> </a:t>
            </a:r>
            <a:r>
              <a:rPr lang="nl-NL" dirty="0"/>
              <a:t>en worden ze daar zes of zeven maanden bijgewerkt, en dat alles</a:t>
            </a:r>
          </a:p>
          <a:p>
            <a:r>
              <a:rPr lang="nl-NL" dirty="0"/>
              <a:t>onder één enkel symbool, de Duitse spade. En als er na zes of zeven maanden</a:t>
            </a:r>
          </a:p>
          <a:p>
            <a:r>
              <a:rPr lang="nl-NL" dirty="0"/>
              <a:t>nog altijd restanten van klassenbewustzijn of trots op status overgebleven zijn,</a:t>
            </a:r>
          </a:p>
          <a:p>
            <a:r>
              <a:rPr lang="nl-NL" dirty="0"/>
              <a:t>dan zal de </a:t>
            </a:r>
            <a:r>
              <a:rPr lang="nl-NL" i="1" dirty="0" err="1"/>
              <a:t>Wehrmacht</a:t>
            </a:r>
            <a:r>
              <a:rPr lang="nl-NL" i="1" dirty="0"/>
              <a:t> </a:t>
            </a:r>
            <a:r>
              <a:rPr lang="nl-NL" dirty="0"/>
              <a:t>de verdere behandeling voor twee jaar overnemen. En</a:t>
            </a:r>
          </a:p>
          <a:p>
            <a:r>
              <a:rPr lang="nl-NL" dirty="0"/>
              <a:t>als ze dan na twee of vier jaar terugkeren, dan nemen we hen, om te</a:t>
            </a:r>
          </a:p>
          <a:p>
            <a:r>
              <a:rPr lang="nl-NL" dirty="0"/>
              <a:t>voorkomen dat ze in oude gewoonten terugvallen, onmiddellijk op in</a:t>
            </a:r>
          </a:p>
        </p:txBody>
      </p:sp>
    </p:spTree>
    <p:extLst>
      <p:ext uri="{BB962C8B-B14F-4D97-AF65-F5344CB8AC3E}">
        <p14:creationId xmlns:p14="http://schemas.microsoft.com/office/powerpoint/2010/main" val="866788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Antwoord examenvraag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l-NL" b="1" dirty="0"/>
              <a:t>maximumscore 2 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Kern van een juist antwoord is: </a:t>
            </a:r>
          </a:p>
          <a:p>
            <a:pPr marL="0" indent="0">
              <a:buNone/>
            </a:pPr>
            <a:r>
              <a:rPr lang="nl-NL" dirty="0"/>
              <a:t>Deze redevoering past bij: </a:t>
            </a:r>
          </a:p>
          <a:p>
            <a:pPr marL="0" indent="0">
              <a:buNone/>
            </a:pPr>
            <a:r>
              <a:rPr lang="nl-NL" dirty="0"/>
              <a:t>• het in praktijk brengen van een totalitaire ideologie, omdat uit de bron blijkt dat er een totale controle over de opvattingen van de jongeren in Duitsland tot stand moet komen / afwijkende opvattingen/daden moeten worden gecorrigeerd 1 </a:t>
            </a:r>
          </a:p>
          <a:p>
            <a:pPr marL="0" indent="0">
              <a:buNone/>
            </a:pPr>
            <a:r>
              <a:rPr lang="nl-NL" dirty="0"/>
              <a:t>• de opvatting van Hitler over een Duitse </a:t>
            </a:r>
            <a:r>
              <a:rPr lang="nl-NL" i="1" dirty="0" err="1"/>
              <a:t>Volksgemeinschaft</a:t>
            </a:r>
            <a:r>
              <a:rPr lang="nl-NL" i="1" dirty="0"/>
              <a:t>, </a:t>
            </a:r>
            <a:r>
              <a:rPr lang="nl-NL" dirty="0"/>
              <a:t>omdat uit de bron naar voren komt dat Hitler alle klassen- en statusbarrières wil opheffen 1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2155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u="sng" dirty="0" smtClean="0"/>
              <a:t>Fascisme / nationaalsocialisme wat zijn de overeenkomsten / verschillen? </a:t>
            </a:r>
            <a:endParaRPr lang="nl-NL" b="1" u="sng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Fascisme</a:t>
            </a:r>
            <a:endParaRPr lang="nl-NL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nl-NL" dirty="0" smtClean="0"/>
              <a:t>Nationalistisch</a:t>
            </a:r>
          </a:p>
          <a:p>
            <a:pPr>
              <a:buNone/>
            </a:pPr>
            <a:r>
              <a:rPr lang="nl-NL" dirty="0" smtClean="0"/>
              <a:t>Persoonlijkheidsverheerlijking </a:t>
            </a:r>
            <a:r>
              <a:rPr lang="nl-NL" dirty="0" smtClean="0"/>
              <a:t>v.d. </a:t>
            </a:r>
            <a:r>
              <a:rPr lang="nl-NL" dirty="0" smtClean="0"/>
              <a:t>leider</a:t>
            </a:r>
          </a:p>
          <a:p>
            <a:pPr>
              <a:buNone/>
            </a:pPr>
            <a:r>
              <a:rPr lang="nl-NL" dirty="0" smtClean="0"/>
              <a:t>Imperialistisch</a:t>
            </a:r>
          </a:p>
          <a:p>
            <a:pPr>
              <a:buNone/>
            </a:pPr>
            <a:r>
              <a:rPr lang="nl-NL" dirty="0" smtClean="0"/>
              <a:t>Totalitair</a:t>
            </a:r>
          </a:p>
          <a:p>
            <a:pPr>
              <a:buNone/>
            </a:pPr>
            <a:r>
              <a:rPr lang="nl-NL" dirty="0" smtClean="0"/>
              <a:t>Militaristisch</a:t>
            </a:r>
          </a:p>
          <a:p>
            <a:pPr>
              <a:buNone/>
            </a:pPr>
            <a:r>
              <a:rPr lang="nl-NL" dirty="0" smtClean="0"/>
              <a:t>Masculien (mannelijk)</a:t>
            </a:r>
          </a:p>
          <a:p>
            <a:pPr>
              <a:buNone/>
            </a:pPr>
            <a:r>
              <a:rPr lang="nl-NL" dirty="0" err="1" smtClean="0"/>
              <a:t>Anti-democratisch</a:t>
            </a:r>
            <a:endParaRPr lang="nl-NL" dirty="0" smtClean="0"/>
          </a:p>
          <a:p>
            <a:pPr>
              <a:buNone/>
            </a:pPr>
            <a:r>
              <a:rPr lang="nl-NL" dirty="0" smtClean="0"/>
              <a:t>Gemengde economie </a:t>
            </a:r>
          </a:p>
          <a:p>
            <a:pPr>
              <a:buNone/>
            </a:pPr>
            <a:r>
              <a:rPr lang="nl-NL" dirty="0" err="1" smtClean="0"/>
              <a:t>Anti-’andere</a:t>
            </a:r>
            <a:r>
              <a:rPr lang="nl-NL" dirty="0" smtClean="0"/>
              <a:t> ideologieën’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Nationaal Socialisme</a:t>
            </a:r>
            <a:endParaRPr lang="nl-NL" dirty="0"/>
          </a:p>
        </p:txBody>
      </p:sp>
      <p:sp>
        <p:nvSpPr>
          <p:cNvPr id="12" name="Tijdelijke aanduiding voor inhoud 11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27846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nl-NL" dirty="0" smtClean="0"/>
              <a:t>Nationalistisch</a:t>
            </a:r>
          </a:p>
          <a:p>
            <a:pPr>
              <a:buNone/>
            </a:pPr>
            <a:r>
              <a:rPr lang="nl-NL" dirty="0" smtClean="0"/>
              <a:t>Persoonlijkheidsverheerlijking </a:t>
            </a:r>
            <a:r>
              <a:rPr lang="nl-NL" dirty="0" err="1" smtClean="0"/>
              <a:t>vd</a:t>
            </a:r>
            <a:r>
              <a:rPr lang="nl-NL" dirty="0" smtClean="0"/>
              <a:t> leider</a:t>
            </a:r>
          </a:p>
          <a:p>
            <a:pPr>
              <a:buNone/>
            </a:pPr>
            <a:r>
              <a:rPr lang="nl-NL" dirty="0" smtClean="0"/>
              <a:t>Imperialistisch</a:t>
            </a:r>
          </a:p>
          <a:p>
            <a:pPr>
              <a:buNone/>
            </a:pPr>
            <a:r>
              <a:rPr lang="nl-NL" dirty="0" smtClean="0"/>
              <a:t>Totalitair</a:t>
            </a:r>
          </a:p>
          <a:p>
            <a:pPr>
              <a:buNone/>
            </a:pPr>
            <a:r>
              <a:rPr lang="nl-NL" dirty="0" smtClean="0"/>
              <a:t>Militaristisch</a:t>
            </a:r>
          </a:p>
          <a:p>
            <a:pPr>
              <a:buNone/>
            </a:pPr>
            <a:r>
              <a:rPr lang="nl-NL" dirty="0" smtClean="0"/>
              <a:t>Masculien (mannelijk)</a:t>
            </a:r>
          </a:p>
          <a:p>
            <a:pPr>
              <a:buNone/>
            </a:pPr>
            <a:r>
              <a:rPr lang="nl-NL" dirty="0" err="1" smtClean="0"/>
              <a:t>Anti-democratisch</a:t>
            </a:r>
            <a:endParaRPr lang="nl-NL" dirty="0" smtClean="0"/>
          </a:p>
          <a:p>
            <a:pPr>
              <a:buNone/>
            </a:pPr>
            <a:r>
              <a:rPr lang="nl-NL" dirty="0" smtClean="0"/>
              <a:t>Gemengde economie</a:t>
            </a:r>
          </a:p>
          <a:p>
            <a:pPr>
              <a:buNone/>
            </a:pPr>
            <a:r>
              <a:rPr lang="nl-NL" dirty="0" err="1" smtClean="0"/>
              <a:t>Anti-’andere</a:t>
            </a:r>
            <a:r>
              <a:rPr lang="nl-NL" dirty="0" smtClean="0"/>
              <a:t> ideologieën’</a:t>
            </a:r>
          </a:p>
          <a:p>
            <a:pPr>
              <a:buNone/>
            </a:pPr>
            <a:r>
              <a:rPr lang="nl-NL" b="1" dirty="0" smtClean="0">
                <a:solidFill>
                  <a:srgbClr val="FF0000"/>
                </a:solidFill>
              </a:rPr>
              <a:t>Racistisch (rassenleer)</a:t>
            </a:r>
            <a:r>
              <a:rPr lang="nl-NL" b="1" dirty="0">
                <a:solidFill>
                  <a:srgbClr val="FF0000"/>
                </a:solidFill>
              </a:rPr>
              <a:t> </a:t>
            </a:r>
            <a:r>
              <a:rPr lang="nl-NL" b="1" dirty="0" smtClean="0">
                <a:solidFill>
                  <a:srgbClr val="FF0000"/>
                </a:solidFill>
              </a:rPr>
              <a:t>en met name antisemitisch</a:t>
            </a:r>
          </a:p>
        </p:txBody>
      </p:sp>
      <p:sp>
        <p:nvSpPr>
          <p:cNvPr id="2" name="Rechthoek 1"/>
          <p:cNvSpPr/>
          <p:nvPr/>
        </p:nvSpPr>
        <p:spPr>
          <a:xfrm>
            <a:off x="4379912" y="611959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>
                <a:hlinkClick r:id="rId2"/>
              </a:rPr>
              <a:t>https://www.youtube.com/watch?v=EFAYPqLIAlo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1166</Words>
  <Application>Microsoft Office PowerPoint</Application>
  <PresentationFormat>Diavoorstelling (4:3)</PresentationFormat>
  <Paragraphs>132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6" baseType="lpstr">
      <vt:lpstr>Arial</vt:lpstr>
      <vt:lpstr>Arial,Bold</vt:lpstr>
      <vt:lpstr>Arial,Italic</vt:lpstr>
      <vt:lpstr>Arial-ItalicMT</vt:lpstr>
      <vt:lpstr>ArialMT</vt:lpstr>
      <vt:lpstr>Calibri</vt:lpstr>
      <vt:lpstr>Times New Roman</vt:lpstr>
      <vt:lpstr>Wingdings</vt:lpstr>
      <vt:lpstr>Office-thema</vt:lpstr>
      <vt:lpstr>Tijdvak 9: De tijd van wereldoorlogen</vt:lpstr>
      <vt:lpstr>Kenmerkende aspecten </vt:lpstr>
      <vt:lpstr>PowerPoint-presentatie</vt:lpstr>
      <vt:lpstr>Mein Kampf: boek van Hitler</vt:lpstr>
      <vt:lpstr>Nationaal-Socialisme</vt:lpstr>
      <vt:lpstr>Examenvraag</vt:lpstr>
      <vt:lpstr>PowerPoint-presentatie</vt:lpstr>
      <vt:lpstr>Antwoord examenvraag</vt:lpstr>
      <vt:lpstr>Fascisme / nationaalsocialisme wat zijn de overeenkomsten / verschillen? </vt:lpstr>
      <vt:lpstr>Fascisme /nationaal-socialisme is populair in Europa in de jaren ‘20 ‘30</vt:lpstr>
      <vt:lpstr>Nationaalsocialisme is een totalitaire ideologie: </vt:lpstr>
      <vt:lpstr>Examenvraag</vt:lpstr>
      <vt:lpstr>Examenvraag</vt:lpstr>
      <vt:lpstr>PowerPoint-presentatie</vt:lpstr>
      <vt:lpstr>Antwoord examenvraag</vt:lpstr>
      <vt:lpstr>Examenvraag</vt:lpstr>
      <vt:lpstr>Antwoord examenvraag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Tijdvak 9: De tijd van wereldoorlogen</dc:title>
  <dc:creator>Gebruiker</dc:creator>
  <cp:lastModifiedBy>Kristel Biemans</cp:lastModifiedBy>
  <cp:revision>35</cp:revision>
  <dcterms:created xsi:type="dcterms:W3CDTF">2014-09-16T07:16:05Z</dcterms:created>
  <dcterms:modified xsi:type="dcterms:W3CDTF">2015-09-25T07:12:55Z</dcterms:modified>
</cp:coreProperties>
</file>